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B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418320" y="-2103120"/>
            <a:ext cx="5486400" cy="5486400"/>
          </a:xfrm>
          <a:prstGeom prst="ellipse">
            <a:avLst/>
          </a:prstGeom>
          <a:solidFill>
            <a:srgbClr val="17275C"/>
          </a:solidFill>
          <a:ln/>
        </p:spPr>
      </p:sp>
      <p:sp>
        <p:nvSpPr>
          <p:cNvPr id="3" name="Shape 1"/>
          <p:cNvSpPr/>
          <p:nvPr/>
        </p:nvSpPr>
        <p:spPr>
          <a:xfrm>
            <a:off x="-2011680" y="4206240"/>
            <a:ext cx="4572000" cy="4572000"/>
          </a:xfrm>
          <a:prstGeom prst="ellipse">
            <a:avLst/>
          </a:prstGeom>
          <a:solidFill>
            <a:srgbClr val="17275C"/>
          </a:solidFill>
          <a:ln/>
        </p:spPr>
      </p:sp>
      <p:sp>
        <p:nvSpPr>
          <p:cNvPr id="4" name="Shape 2"/>
          <p:cNvSpPr/>
          <p:nvPr/>
        </p:nvSpPr>
        <p:spPr>
          <a:xfrm>
            <a:off x="822960" y="777240"/>
            <a:ext cx="640080" cy="640080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9264" y="923544"/>
            <a:ext cx="347472" cy="34747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600200" y="749808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spc="3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TROY TRADE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822960" y="2286000"/>
            <a:ext cx="96012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Investment Partnership Program</a:t>
            </a:r>
            <a:endParaRPr lang="en-US" sz="4400" dirty="0"/>
          </a:p>
        </p:txBody>
      </p:sp>
      <p:sp>
        <p:nvSpPr>
          <p:cNvPr id="8" name="Text 5"/>
          <p:cNvSpPr/>
          <p:nvPr/>
        </p:nvSpPr>
        <p:spPr>
          <a:xfrm>
            <a:off x="822960" y="3429000"/>
            <a:ext cx="86868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500" dirty="0">
                <a:solidFill>
                  <a:srgbClr val="AEB8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Tiered portfolio access, profit-sharing structures, and dedicated portfolio</a:t>
            </a:r>
            <a:endParaRPr lang="en-US" sz="150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500" dirty="0">
                <a:solidFill>
                  <a:srgbClr val="AEB8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management for partners investing from USD 60 and above.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822960" y="521208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USD 60</a:t>
            </a:r>
            <a:endParaRPr lang="en-US" sz="2400" dirty="0"/>
          </a:p>
        </p:txBody>
      </p:sp>
      <p:sp>
        <p:nvSpPr>
          <p:cNvPr id="10" name="Text 7"/>
          <p:cNvSpPr/>
          <p:nvPr/>
        </p:nvSpPr>
        <p:spPr>
          <a:xfrm>
            <a:off x="822960" y="571500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AEB8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Minimum Entry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3657600" y="521208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 Tiers</a:t>
            </a:r>
            <a:endParaRPr lang="en-US" sz="2400" dirty="0"/>
          </a:p>
        </p:txBody>
      </p:sp>
      <p:sp>
        <p:nvSpPr>
          <p:cNvPr id="12" name="Text 9"/>
          <p:cNvSpPr/>
          <p:nvPr/>
        </p:nvSpPr>
        <p:spPr>
          <a:xfrm>
            <a:off x="3657600" y="571500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AEB8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Bronze to Diamond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6492240" y="521208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6–12 mo</a:t>
            </a:r>
            <a:endParaRPr lang="en-US" sz="2400" dirty="0"/>
          </a:p>
        </p:txBody>
      </p:sp>
      <p:sp>
        <p:nvSpPr>
          <p:cNvPr id="14" name="Text 11"/>
          <p:cNvSpPr/>
          <p:nvPr/>
        </p:nvSpPr>
        <p:spPr>
          <a:xfrm>
            <a:off x="6492240" y="571500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AEB8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Partnership Term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822960" y="635508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AEB8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Illustrative program overview — not an offer or solicitation. See Risk Disclosure.</a:t>
            </a:r>
            <a:endParaRPr lang="en-US" sz="9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F1B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Program Overview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40080" y="1033272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the Troy Trade partnership works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40080" y="1691640"/>
            <a:ext cx="5120640" cy="1965960"/>
          </a:xfrm>
          <a:prstGeom prst="roundRect">
            <a:avLst>
              <a:gd name="adj" fmla="val 3721"/>
            </a:avLst>
          </a:prstGeom>
          <a:solidFill>
            <a:srgbClr val="EFF3FA"/>
          </a:solidFill>
          <a:ln/>
          <a:effectLst>
            <a:outerShdw sx="100000" sy="100000" kx="0" ky="0" algn="bl" rotWithShape="0" blurRad="127000" dist="38100" dir="2700000">
              <a:srgbClr val="0F1B3D">
                <a:alpha val="1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914400" y="1965960"/>
            <a:ext cx="548640" cy="548640"/>
          </a:xfrm>
          <a:prstGeom prst="ellipse">
            <a:avLst/>
          </a:prstGeom>
          <a:solidFill>
            <a:srgbClr val="0F1B3D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2416" y="2093976"/>
            <a:ext cx="292608" cy="29260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645920" y="1947672"/>
            <a:ext cx="3840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1B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Partnership Model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914400" y="2468880"/>
            <a:ext cx="457200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1B2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Partners contribute capital that is actively managed under a defined trading strategy, structured as a fixed-term partnership rather than a savings product.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6080760" y="1691640"/>
            <a:ext cx="5120640" cy="1965960"/>
          </a:xfrm>
          <a:prstGeom prst="roundRect">
            <a:avLst>
              <a:gd name="adj" fmla="val 3721"/>
            </a:avLst>
          </a:prstGeom>
          <a:solidFill>
            <a:srgbClr val="EFF3FA"/>
          </a:solidFill>
          <a:ln/>
          <a:effectLst>
            <a:outerShdw sx="100000" sy="100000" kx="0" ky="0" algn="bl" rotWithShape="0" blurRad="127000" dist="38100" dir="2700000">
              <a:srgbClr val="0F1B3D">
                <a:alpha val="15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6355080" y="1965960"/>
            <a:ext cx="548640" cy="548640"/>
          </a:xfrm>
          <a:prstGeom prst="ellipse">
            <a:avLst/>
          </a:prstGeom>
          <a:solidFill>
            <a:srgbClr val="0F1B3D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3096" y="2093976"/>
            <a:ext cx="292608" cy="292608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086600" y="1947672"/>
            <a:ext cx="3840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1B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Term Length</a:t>
            </a:r>
            <a:endParaRPr lang="en-US" sz="1500" dirty="0"/>
          </a:p>
        </p:txBody>
      </p:sp>
      <p:sp>
        <p:nvSpPr>
          <p:cNvPr id="13" name="Text 9"/>
          <p:cNvSpPr/>
          <p:nvPr/>
        </p:nvSpPr>
        <p:spPr>
          <a:xfrm>
            <a:off x="6355080" y="2468880"/>
            <a:ext cx="457200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1B2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partnership runs for a committed term of 6 to 12 months, agreed in writing before funds are allocated.</a:t>
            </a:r>
            <a:endParaRPr lang="en-US" sz="1150" dirty="0"/>
          </a:p>
        </p:txBody>
      </p:sp>
      <p:sp>
        <p:nvSpPr>
          <p:cNvPr id="14" name="Shape 10"/>
          <p:cNvSpPr/>
          <p:nvPr/>
        </p:nvSpPr>
        <p:spPr>
          <a:xfrm>
            <a:off x="640080" y="3931920"/>
            <a:ext cx="5120640" cy="1965960"/>
          </a:xfrm>
          <a:prstGeom prst="roundRect">
            <a:avLst>
              <a:gd name="adj" fmla="val 3721"/>
            </a:avLst>
          </a:prstGeom>
          <a:solidFill>
            <a:srgbClr val="EFF3FA"/>
          </a:solidFill>
          <a:ln/>
          <a:effectLst>
            <a:outerShdw sx="100000" sy="100000" kx="0" ky="0" algn="bl" rotWithShape="0" blurRad="127000" dist="38100" dir="2700000">
              <a:srgbClr val="0F1B3D">
                <a:alpha val="15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914400" y="4206240"/>
            <a:ext cx="548640" cy="548640"/>
          </a:xfrm>
          <a:prstGeom prst="ellipse">
            <a:avLst/>
          </a:prstGeom>
          <a:solidFill>
            <a:srgbClr val="0F1B3D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2416" y="4334256"/>
            <a:ext cx="292608" cy="292608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645920" y="4187952"/>
            <a:ext cx="3840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1B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Entry Point</a:t>
            </a:r>
            <a:endParaRPr lang="en-US" sz="1500" dirty="0"/>
          </a:p>
        </p:txBody>
      </p:sp>
      <p:sp>
        <p:nvSpPr>
          <p:cNvPr id="18" name="Text 13"/>
          <p:cNvSpPr/>
          <p:nvPr/>
        </p:nvSpPr>
        <p:spPr>
          <a:xfrm>
            <a:off x="914400" y="4709160"/>
            <a:ext cx="457200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1B2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 starts at USD 60, with four account tiers offering progressively broader features as commitment size increases.</a:t>
            </a:r>
            <a:endParaRPr lang="en-US" sz="1150" dirty="0"/>
          </a:p>
        </p:txBody>
      </p:sp>
      <p:sp>
        <p:nvSpPr>
          <p:cNvPr id="19" name="Shape 14"/>
          <p:cNvSpPr/>
          <p:nvPr/>
        </p:nvSpPr>
        <p:spPr>
          <a:xfrm>
            <a:off x="6080760" y="3931920"/>
            <a:ext cx="5120640" cy="1965960"/>
          </a:xfrm>
          <a:prstGeom prst="roundRect">
            <a:avLst>
              <a:gd name="adj" fmla="val 3721"/>
            </a:avLst>
          </a:prstGeom>
          <a:solidFill>
            <a:srgbClr val="EFF3FA"/>
          </a:solidFill>
          <a:ln/>
          <a:effectLst>
            <a:outerShdw sx="100000" sy="100000" kx="0" ky="0" algn="bl" rotWithShape="0" blurRad="127000" dist="38100" dir="2700000">
              <a:srgbClr val="0F1B3D">
                <a:alpha val="15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6355080" y="4206240"/>
            <a:ext cx="548640" cy="548640"/>
          </a:xfrm>
          <a:prstGeom prst="ellipse">
            <a:avLst/>
          </a:prstGeom>
          <a:solidFill>
            <a:srgbClr val="0F1B3D"/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3096" y="4334256"/>
            <a:ext cx="292608" cy="292608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086600" y="4187952"/>
            <a:ext cx="3840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1B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Performance Basis</a:t>
            </a:r>
            <a:endParaRPr lang="en-US" sz="1500" dirty="0"/>
          </a:p>
        </p:txBody>
      </p:sp>
      <p:sp>
        <p:nvSpPr>
          <p:cNvPr id="23" name="Text 17"/>
          <p:cNvSpPr/>
          <p:nvPr/>
        </p:nvSpPr>
        <p:spPr>
          <a:xfrm>
            <a:off x="6355080" y="4709160"/>
            <a:ext cx="457200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1B2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Outcomes are tied to actual trading results. Historical target ranges and profit-sharing terms are outlined on the following slides.</a:t>
            </a:r>
            <a:endParaRPr lang="en-US" sz="1150" dirty="0"/>
          </a:p>
        </p:txBody>
      </p:sp>
      <p:sp>
        <p:nvSpPr>
          <p:cNvPr id="24" name="Text 18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TROY TRADE  |  INVESTMENT PARTNERSHIP PROGRAM</a:t>
            </a:r>
            <a:endParaRPr lang="en-US" sz="900" dirty="0"/>
          </a:p>
        </p:txBody>
      </p:sp>
      <p:sp>
        <p:nvSpPr>
          <p:cNvPr id="25" name="Text 19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9144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1B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Performance Is Generated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640080" y="105156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trading strategy tracks are available, each with a different risk and return profile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40080" y="1691640"/>
            <a:ext cx="5212080" cy="3977640"/>
          </a:xfrm>
          <a:prstGeom prst="roundRect">
            <a:avLst>
              <a:gd name="adj" fmla="val 2299"/>
            </a:avLst>
          </a:prstGeom>
          <a:solidFill>
            <a:srgbClr val="0F1B3D"/>
          </a:solidFill>
          <a:ln/>
          <a:effectLst>
            <a:outerShdw sx="100000" sy="100000" kx="0" ky="0" algn="bl" rotWithShape="0" blurRad="127000" dist="38100" dir="2700000">
              <a:srgbClr val="0F1B3D">
                <a:alpha val="1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960120" y="2011680"/>
            <a:ext cx="548640" cy="548640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8992" y="2130552"/>
            <a:ext cx="310896" cy="310896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645920" y="1993392"/>
            <a:ext cx="4023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Track A — Stable Target Strategy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960120" y="2743200"/>
            <a:ext cx="45720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0000"/>
              </a:lnSpc>
              <a:spcAft>
                <a:spcPts val="1000"/>
              </a:spcAft>
              <a:buSzPct val="100000"/>
              <a:buChar char="●"/>
            </a:pPr>
            <a:r>
              <a:rPr lang="en-US" sz="1250" dirty="0">
                <a:solidFill>
                  <a:srgbClr val="AEB8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Lower-volatility approach targeting steady monthly performance based on historical strategy results.</a:t>
            </a:r>
            <a:endParaRPr lang="en-US" sz="1250" dirty="0"/>
          </a:p>
          <a:p>
            <a:pPr indent="0" marL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50" dirty="0">
                <a:solidFill>
                  <a:srgbClr val="AEB8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Historical target ranges by tier are shown on the Tier Overview slide.</a:t>
            </a:r>
            <a:endParaRPr lang="en-US" sz="125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AEB8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Suited to partners who prioritize consistency over peak upside.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960120" y="4206240"/>
            <a:ext cx="4572000" cy="1234440"/>
          </a:xfrm>
          <a:prstGeom prst="roundRect">
            <a:avLst>
              <a:gd name="adj" fmla="val 5926"/>
            </a:avLst>
          </a:prstGeom>
          <a:solidFill>
            <a:srgbClr val="17275C"/>
          </a:solidFill>
          <a:ln/>
        </p:spPr>
      </p:sp>
      <p:sp>
        <p:nvSpPr>
          <p:cNvPr id="10" name="Text 7"/>
          <p:cNvSpPr/>
          <p:nvPr/>
        </p:nvSpPr>
        <p:spPr>
          <a:xfrm>
            <a:off x="1143000" y="4315968"/>
            <a:ext cx="4206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Basis of return</a:t>
            </a:r>
            <a:endParaRPr lang="en-US" sz="1050" dirty="0"/>
          </a:p>
        </p:txBody>
      </p:sp>
      <p:sp>
        <p:nvSpPr>
          <p:cNvPr id="11" name="Text 8"/>
          <p:cNvSpPr/>
          <p:nvPr/>
        </p:nvSpPr>
        <p:spPr>
          <a:xfrm>
            <a:off x="1143000" y="4617720"/>
            <a:ext cx="4206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Historical target range per tier — indicative only, not guaranteed. Actual results vary with market conditions.</a:t>
            </a:r>
            <a:endParaRPr lang="en-US" sz="1150" dirty="0"/>
          </a:p>
        </p:txBody>
      </p:sp>
      <p:sp>
        <p:nvSpPr>
          <p:cNvPr id="12" name="Shape 9"/>
          <p:cNvSpPr/>
          <p:nvPr/>
        </p:nvSpPr>
        <p:spPr>
          <a:xfrm>
            <a:off x="6172200" y="1691640"/>
            <a:ext cx="5212080" cy="3977640"/>
          </a:xfrm>
          <a:prstGeom prst="roundRect">
            <a:avLst>
              <a:gd name="adj" fmla="val 2299"/>
            </a:avLst>
          </a:prstGeom>
          <a:solidFill>
            <a:srgbClr val="EFF3FA"/>
          </a:solidFill>
          <a:ln/>
          <a:effectLst>
            <a:outerShdw sx="100000" sy="100000" kx="0" ky="0" algn="bl" rotWithShape="0" blurRad="127000" dist="38100" dir="2700000">
              <a:srgbClr val="0F1B3D">
                <a:alpha val="15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6492240" y="2011680"/>
            <a:ext cx="548640" cy="548640"/>
          </a:xfrm>
          <a:prstGeom prst="ellipse">
            <a:avLst/>
          </a:prstGeom>
          <a:solidFill>
            <a:srgbClr val="0F1B3D"/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0256" y="2139696"/>
            <a:ext cx="292608" cy="292608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7178040" y="1993392"/>
            <a:ext cx="4023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B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Track B — Growth Strategy (Fluctuating)</a:t>
            </a:r>
            <a:endParaRPr lang="en-US" sz="1600" dirty="0"/>
          </a:p>
        </p:txBody>
      </p:sp>
      <p:sp>
        <p:nvSpPr>
          <p:cNvPr id="16" name="Text 12"/>
          <p:cNvSpPr/>
          <p:nvPr/>
        </p:nvSpPr>
        <p:spPr>
          <a:xfrm>
            <a:off x="6492240" y="2743200"/>
            <a:ext cx="45720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0000"/>
              </a:lnSpc>
              <a:spcAft>
                <a:spcPts val="1000"/>
              </a:spcAft>
              <a:buSzPct val="100000"/>
              <a:buChar char="●"/>
            </a:pPr>
            <a:r>
              <a:rPr lang="en-US" sz="1250" dirty="0">
                <a:solidFill>
                  <a:srgbClr val="1B2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Higher-conviction strategy with month-to-month performance that fluctuates with market conditions.</a:t>
            </a:r>
            <a:endParaRPr lang="en-US" sz="1250" dirty="0"/>
          </a:p>
          <a:p>
            <a:pPr indent="0" marL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50" dirty="0">
                <a:solidFill>
                  <a:srgbClr val="1B2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fixed monthly figure is quoted — return is variable by design.</a:t>
            </a:r>
            <a:endParaRPr lang="en-US" sz="125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1B2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Suited to partners comfortable with variability in pursuit of higher upside.</a:t>
            </a:r>
            <a:endParaRPr lang="en-US" sz="1250" dirty="0"/>
          </a:p>
        </p:txBody>
      </p:sp>
      <p:sp>
        <p:nvSpPr>
          <p:cNvPr id="17" name="Shape 13"/>
          <p:cNvSpPr/>
          <p:nvPr/>
        </p:nvSpPr>
        <p:spPr>
          <a:xfrm>
            <a:off x="6492240" y="4206240"/>
            <a:ext cx="4572000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/>
        </p:spPr>
      </p:sp>
      <p:sp>
        <p:nvSpPr>
          <p:cNvPr id="18" name="Text 14"/>
          <p:cNvSpPr/>
          <p:nvPr/>
        </p:nvSpPr>
        <p:spPr>
          <a:xfrm>
            <a:off x="6675120" y="4315968"/>
            <a:ext cx="4206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Basis of return</a:t>
            </a:r>
            <a:endParaRPr lang="en-US" sz="1050" dirty="0"/>
          </a:p>
        </p:txBody>
      </p:sp>
      <p:sp>
        <p:nvSpPr>
          <p:cNvPr id="19" name="Text 15"/>
          <p:cNvSpPr/>
          <p:nvPr/>
        </p:nvSpPr>
        <p:spPr>
          <a:xfrm>
            <a:off x="6675120" y="4617720"/>
            <a:ext cx="4206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i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Profit-sharing on realized trading profit. Diamond Club partners share on a 50/50 basis with the manager, aligning incentives on both sides.</a:t>
            </a:r>
            <a:endParaRPr lang="en-US" sz="1150" dirty="0"/>
          </a:p>
        </p:txBody>
      </p:sp>
      <p:sp>
        <p:nvSpPr>
          <p:cNvPr id="20" name="Text 16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TROY TRADE  |  INVESTMENT PARTNERSHIP PROGRAM</a:t>
            </a:r>
            <a:endParaRPr lang="en-US" sz="900" dirty="0"/>
          </a:p>
        </p:txBody>
      </p:sp>
      <p:sp>
        <p:nvSpPr>
          <p:cNvPr id="21" name="Text 17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9144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F1B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Account Tier Overview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40080" y="105156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Historical target ranges reflect Track A (Stable) performance — indicative only, not guaranteed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600200"/>
          <a:ext cx="10881360" cy="3291840"/>
        </p:xfrm>
        <a:graphic>
          <a:graphicData uri="http://schemas.openxmlformats.org/drawingml/2006/table">
            <a:tbl>
              <a:tblPr/>
              <a:tblGrid>
                <a:gridCol w="2468880"/>
                <a:gridCol w="2743200"/>
                <a:gridCol w="3383280"/>
                <a:gridCol w="2286000"/>
              </a:tblGrid>
              <a:tr h="65836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Tier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2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2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2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2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B3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Investment Range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2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2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2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2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B3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Historical Target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algn="ctr"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(Monthly, Track A)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2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2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2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2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B3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Commitment Term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2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2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2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2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B3D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AD6F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Bronze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2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2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2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2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EEE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B243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USD 60 – 200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2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2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2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2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B243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~4.5%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2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2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2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2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B243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6–12 months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2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2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2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2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8C97A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Silver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2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2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2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2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1F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B243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USD 250 – 499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2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2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2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2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B243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~6.5%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2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2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2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2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B243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6–12 months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2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2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2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2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C9A2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Gold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2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2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2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2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D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B243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USD 500 – 999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2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2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2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2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B243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~7.5%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2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2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2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2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B243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6–12 months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2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2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2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2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3E7CB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Diamond Club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2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2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2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2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0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B243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USD 1,000+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2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2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2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2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B243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~10% / 50-50 profit share*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2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2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2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2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B243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6–12 months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2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2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2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2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640080" y="507492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*Diamond Club partners may elect the Track B growth strategy, sharing realized profit 50/50 with the manager instead of a fixed target range.</a:t>
            </a:r>
            <a:endParaRPr lang="en-US" sz="1050" dirty="0"/>
          </a:p>
        </p:txBody>
      </p:sp>
      <p:sp>
        <p:nvSpPr>
          <p:cNvPr id="6" name="Shape 3"/>
          <p:cNvSpPr/>
          <p:nvPr/>
        </p:nvSpPr>
        <p:spPr>
          <a:xfrm>
            <a:off x="640080" y="5532120"/>
            <a:ext cx="10881360" cy="685800"/>
          </a:xfrm>
          <a:prstGeom prst="roundRect">
            <a:avLst>
              <a:gd name="adj" fmla="val 8000"/>
            </a:avLst>
          </a:prstGeom>
          <a:solidFill>
            <a:srgbClr val="EFF3FA"/>
          </a:solidFill>
          <a:ln/>
        </p:spPr>
      </p:sp>
      <p:sp>
        <p:nvSpPr>
          <p:cNvPr id="7" name="Shape 4"/>
          <p:cNvSpPr/>
          <p:nvPr/>
        </p:nvSpPr>
        <p:spPr>
          <a:xfrm>
            <a:off x="822960" y="5650992"/>
            <a:ext cx="457200" cy="457200"/>
          </a:xfrm>
          <a:prstGeom prst="ellipse">
            <a:avLst/>
          </a:prstGeom>
          <a:solidFill>
            <a:srgbClr val="8A5A00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3544" y="5751576"/>
            <a:ext cx="256032" cy="256032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417320" y="5532120"/>
            <a:ext cx="99669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B2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Historical target ranges are illustrative and based on past strategy performance. They are not guaranteed and actual results may be higher or lower.</a:t>
            </a:r>
            <a:endParaRPr lang="en-US" sz="1050" dirty="0"/>
          </a:p>
        </p:txBody>
      </p:sp>
      <p:sp>
        <p:nvSpPr>
          <p:cNvPr id="10" name="Text 6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TROY TRADE  |  INVESTMENT PARTNERSHIP PROGRAM</a:t>
            </a:r>
            <a:endParaRPr lang="en-US" sz="900" dirty="0"/>
          </a:p>
        </p:txBody>
      </p:sp>
      <p:sp>
        <p:nvSpPr>
          <p:cNvPr id="11" name="Text 7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023360" cy="6858000"/>
          </a:xfrm>
          <a:prstGeom prst="rect">
            <a:avLst/>
          </a:prstGeom>
          <a:solidFill>
            <a:srgbClr val="0F1B3D"/>
          </a:solidFill>
          <a:ln/>
        </p:spPr>
      </p:sp>
      <p:sp>
        <p:nvSpPr>
          <p:cNvPr id="3" name="Shape 1"/>
          <p:cNvSpPr/>
          <p:nvPr/>
        </p:nvSpPr>
        <p:spPr>
          <a:xfrm>
            <a:off x="-1463040" y="4389120"/>
            <a:ext cx="3657600" cy="3657600"/>
          </a:xfrm>
          <a:prstGeom prst="ellipse">
            <a:avLst/>
          </a:prstGeom>
          <a:solidFill>
            <a:srgbClr val="17275C"/>
          </a:solidFill>
          <a:ln/>
        </p:spPr>
      </p:sp>
      <p:sp>
        <p:nvSpPr>
          <p:cNvPr id="4" name="Shape 2"/>
          <p:cNvSpPr/>
          <p:nvPr/>
        </p:nvSpPr>
        <p:spPr>
          <a:xfrm>
            <a:off x="685800" y="685800"/>
            <a:ext cx="868680" cy="868680"/>
          </a:xfrm>
          <a:prstGeom prst="ellipse">
            <a:avLst/>
          </a:prstGeom>
          <a:solidFill>
            <a:srgbClr val="AD6F3B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6968" y="886968"/>
            <a:ext cx="466344" cy="46634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85800" y="1737360"/>
            <a:ext cx="310896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Bronze Account</a:t>
            </a:r>
            <a:endParaRPr lang="en-US" sz="2600" dirty="0"/>
          </a:p>
        </p:txBody>
      </p:sp>
      <p:sp>
        <p:nvSpPr>
          <p:cNvPr id="7" name="Text 4"/>
          <p:cNvSpPr/>
          <p:nvPr/>
        </p:nvSpPr>
        <p:spPr>
          <a:xfrm>
            <a:off x="685800" y="141732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AD6F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TIER 1 OF 4</a:t>
            </a:r>
            <a:endParaRPr lang="en-US" sz="1050" dirty="0"/>
          </a:p>
        </p:txBody>
      </p:sp>
      <p:sp>
        <p:nvSpPr>
          <p:cNvPr id="8" name="Shape 5"/>
          <p:cNvSpPr/>
          <p:nvPr/>
        </p:nvSpPr>
        <p:spPr>
          <a:xfrm>
            <a:off x="685800" y="2743200"/>
            <a:ext cx="2743200" cy="1417320"/>
          </a:xfrm>
          <a:prstGeom prst="roundRect">
            <a:avLst>
              <a:gd name="adj" fmla="val 5161"/>
            </a:avLst>
          </a:prstGeom>
          <a:solidFill>
            <a:srgbClr val="17275C"/>
          </a:solidFill>
          <a:ln/>
        </p:spPr>
      </p:sp>
      <p:sp>
        <p:nvSpPr>
          <p:cNvPr id="9" name="Text 6"/>
          <p:cNvSpPr/>
          <p:nvPr/>
        </p:nvSpPr>
        <p:spPr>
          <a:xfrm>
            <a:off x="868680" y="288036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spc="100" kern="0" dirty="0">
                <a:solidFill>
                  <a:srgbClr val="AEB8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INVESTMENT RANGE</a:t>
            </a:r>
            <a:endParaRPr lang="en-US" sz="950" dirty="0"/>
          </a:p>
        </p:txBody>
      </p:sp>
      <p:sp>
        <p:nvSpPr>
          <p:cNvPr id="10" name="Text 7"/>
          <p:cNvSpPr/>
          <p:nvPr/>
        </p:nvSpPr>
        <p:spPr>
          <a:xfrm>
            <a:off x="868680" y="3127248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USD 60 – 200</a:t>
            </a:r>
            <a:endParaRPr lang="en-US" sz="1900" dirty="0"/>
          </a:p>
        </p:txBody>
      </p:sp>
      <p:sp>
        <p:nvSpPr>
          <p:cNvPr id="11" name="Text 8"/>
          <p:cNvSpPr/>
          <p:nvPr/>
        </p:nvSpPr>
        <p:spPr>
          <a:xfrm>
            <a:off x="868680" y="361188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spc="100" kern="0" dirty="0">
                <a:solidFill>
                  <a:srgbClr val="AEB8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HISTORICAL TARGET</a:t>
            </a:r>
            <a:endParaRPr lang="en-US" sz="950" dirty="0"/>
          </a:p>
        </p:txBody>
      </p:sp>
      <p:sp>
        <p:nvSpPr>
          <p:cNvPr id="12" name="Text 9"/>
          <p:cNvSpPr/>
          <p:nvPr/>
        </p:nvSpPr>
        <p:spPr>
          <a:xfrm>
            <a:off x="868680" y="3840480"/>
            <a:ext cx="2377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b="1" dirty="0">
                <a:solidFill>
                  <a:srgbClr val="AD6F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~4.5% monthly (Track A, historical)</a:t>
            </a:r>
            <a:endParaRPr lang="en-US" sz="1150" dirty="0"/>
          </a:p>
        </p:txBody>
      </p:sp>
      <p:sp>
        <p:nvSpPr>
          <p:cNvPr id="13" name="Text 10"/>
          <p:cNvSpPr/>
          <p:nvPr/>
        </p:nvSpPr>
        <p:spPr>
          <a:xfrm>
            <a:off x="685800" y="6035040"/>
            <a:ext cx="3200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50" i="1" dirty="0">
                <a:solidFill>
                  <a:srgbClr val="AEB8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Commitment: 6–12 months  |  Indicative only, not guaranteed</a:t>
            </a:r>
            <a:endParaRPr lang="en-US" sz="950" dirty="0"/>
          </a:p>
        </p:txBody>
      </p:sp>
      <p:sp>
        <p:nvSpPr>
          <p:cNvPr id="14" name="Text 11"/>
          <p:cNvSpPr/>
          <p:nvPr/>
        </p:nvSpPr>
        <p:spPr>
          <a:xfrm>
            <a:off x="4572000" y="594360"/>
            <a:ext cx="6858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B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Included Benefits</a:t>
            </a:r>
            <a:endParaRPr lang="en-US" sz="2600" dirty="0"/>
          </a:p>
        </p:txBody>
      </p:sp>
      <p:sp>
        <p:nvSpPr>
          <p:cNvPr id="15" name="Shape 12"/>
          <p:cNvSpPr/>
          <p:nvPr/>
        </p:nvSpPr>
        <p:spPr>
          <a:xfrm>
            <a:off x="4572000" y="1508760"/>
            <a:ext cx="384048" cy="384048"/>
          </a:xfrm>
          <a:prstGeom prst="ellipse">
            <a:avLst/>
          </a:prstGeom>
          <a:solidFill>
            <a:srgbClr val="F6EEE6"/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296" y="1591056"/>
            <a:ext cx="219456" cy="219456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5166360" y="1472184"/>
            <a:ext cx="6035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B2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Entry-level access to the managed strategy</a:t>
            </a:r>
            <a:endParaRPr lang="en-US" sz="1300" dirty="0"/>
          </a:p>
        </p:txBody>
      </p:sp>
      <p:sp>
        <p:nvSpPr>
          <p:cNvPr id="18" name="Shape 14"/>
          <p:cNvSpPr/>
          <p:nvPr/>
        </p:nvSpPr>
        <p:spPr>
          <a:xfrm>
            <a:off x="4572000" y="2130552"/>
            <a:ext cx="384048" cy="384048"/>
          </a:xfrm>
          <a:prstGeom prst="ellipse">
            <a:avLst/>
          </a:prstGeom>
          <a:solidFill>
            <a:srgbClr val="F6EEE6"/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4296" y="2212848"/>
            <a:ext cx="219456" cy="219456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5166360" y="2093976"/>
            <a:ext cx="6035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B2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Personal finance support for onboarding and questions</a:t>
            </a:r>
            <a:endParaRPr lang="en-US" sz="1300" dirty="0"/>
          </a:p>
        </p:txBody>
      </p:sp>
      <p:sp>
        <p:nvSpPr>
          <p:cNvPr id="21" name="Shape 16"/>
          <p:cNvSpPr/>
          <p:nvPr/>
        </p:nvSpPr>
        <p:spPr>
          <a:xfrm>
            <a:off x="4572000" y="2752344"/>
            <a:ext cx="384048" cy="384048"/>
          </a:xfrm>
          <a:prstGeom prst="ellipse">
            <a:avLst/>
          </a:prstGeom>
          <a:solidFill>
            <a:srgbClr val="F6EEE6"/>
          </a:solidFill>
          <a:ln/>
        </p:spPr>
      </p:sp>
      <p:pic>
        <p:nvPicPr>
          <p:cNvPr id="2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4296" y="2834640"/>
            <a:ext cx="219456" cy="219456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5166360" y="2715768"/>
            <a:ext cx="6035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B2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Monthly performance report</a:t>
            </a:r>
            <a:endParaRPr lang="en-US" sz="1300" dirty="0"/>
          </a:p>
        </p:txBody>
      </p:sp>
      <p:sp>
        <p:nvSpPr>
          <p:cNvPr id="24" name="Shape 18"/>
          <p:cNvSpPr/>
          <p:nvPr/>
        </p:nvSpPr>
        <p:spPr>
          <a:xfrm>
            <a:off x="4572000" y="3374136"/>
            <a:ext cx="384048" cy="384048"/>
          </a:xfrm>
          <a:prstGeom prst="ellipse">
            <a:avLst/>
          </a:prstGeom>
          <a:solidFill>
            <a:srgbClr val="F6EEE6"/>
          </a:solidFill>
          <a:ln/>
        </p:spPr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4296" y="3456432"/>
            <a:ext cx="219456" cy="219456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5166360" y="3337560"/>
            <a:ext cx="6035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B2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6–12 month partnership term</a:t>
            </a:r>
            <a:endParaRPr lang="en-US" sz="1300" dirty="0"/>
          </a:p>
        </p:txBody>
      </p:sp>
      <p:sp>
        <p:nvSpPr>
          <p:cNvPr id="27" name="Text 20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TROY TRADE  |  INVESTMENT PARTNERSHIP PROGRAM</a:t>
            </a:r>
            <a:endParaRPr lang="en-US" sz="900" dirty="0"/>
          </a:p>
        </p:txBody>
      </p:sp>
      <p:sp>
        <p:nvSpPr>
          <p:cNvPr id="28" name="Text 21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023360" cy="6858000"/>
          </a:xfrm>
          <a:prstGeom prst="rect">
            <a:avLst/>
          </a:prstGeom>
          <a:solidFill>
            <a:srgbClr val="0F1B3D"/>
          </a:solidFill>
          <a:ln/>
        </p:spPr>
      </p:sp>
      <p:sp>
        <p:nvSpPr>
          <p:cNvPr id="3" name="Shape 1"/>
          <p:cNvSpPr/>
          <p:nvPr/>
        </p:nvSpPr>
        <p:spPr>
          <a:xfrm>
            <a:off x="-1463040" y="4389120"/>
            <a:ext cx="3657600" cy="3657600"/>
          </a:xfrm>
          <a:prstGeom prst="ellipse">
            <a:avLst/>
          </a:prstGeom>
          <a:solidFill>
            <a:srgbClr val="17275C"/>
          </a:solidFill>
          <a:ln/>
        </p:spPr>
      </p:sp>
      <p:sp>
        <p:nvSpPr>
          <p:cNvPr id="4" name="Shape 2"/>
          <p:cNvSpPr/>
          <p:nvPr/>
        </p:nvSpPr>
        <p:spPr>
          <a:xfrm>
            <a:off x="685800" y="685800"/>
            <a:ext cx="868680" cy="868680"/>
          </a:xfrm>
          <a:prstGeom prst="ellipse">
            <a:avLst/>
          </a:prstGeom>
          <a:solidFill>
            <a:srgbClr val="8C97A6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6968" y="886968"/>
            <a:ext cx="466344" cy="46634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85800" y="1737360"/>
            <a:ext cx="310896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Silver Account</a:t>
            </a:r>
            <a:endParaRPr lang="en-US" sz="2600" dirty="0"/>
          </a:p>
        </p:txBody>
      </p:sp>
      <p:sp>
        <p:nvSpPr>
          <p:cNvPr id="7" name="Text 4"/>
          <p:cNvSpPr/>
          <p:nvPr/>
        </p:nvSpPr>
        <p:spPr>
          <a:xfrm>
            <a:off x="685800" y="141732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8C97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TIER 2 OF 4</a:t>
            </a:r>
            <a:endParaRPr lang="en-US" sz="1050" dirty="0"/>
          </a:p>
        </p:txBody>
      </p:sp>
      <p:sp>
        <p:nvSpPr>
          <p:cNvPr id="8" name="Shape 5"/>
          <p:cNvSpPr/>
          <p:nvPr/>
        </p:nvSpPr>
        <p:spPr>
          <a:xfrm>
            <a:off x="685800" y="2743200"/>
            <a:ext cx="2743200" cy="1417320"/>
          </a:xfrm>
          <a:prstGeom prst="roundRect">
            <a:avLst>
              <a:gd name="adj" fmla="val 5161"/>
            </a:avLst>
          </a:prstGeom>
          <a:solidFill>
            <a:srgbClr val="17275C"/>
          </a:solidFill>
          <a:ln/>
        </p:spPr>
      </p:sp>
      <p:sp>
        <p:nvSpPr>
          <p:cNvPr id="9" name="Text 6"/>
          <p:cNvSpPr/>
          <p:nvPr/>
        </p:nvSpPr>
        <p:spPr>
          <a:xfrm>
            <a:off x="868680" y="288036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spc="100" kern="0" dirty="0">
                <a:solidFill>
                  <a:srgbClr val="AEB8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INVESTMENT RANGE</a:t>
            </a:r>
            <a:endParaRPr lang="en-US" sz="950" dirty="0"/>
          </a:p>
        </p:txBody>
      </p:sp>
      <p:sp>
        <p:nvSpPr>
          <p:cNvPr id="10" name="Text 7"/>
          <p:cNvSpPr/>
          <p:nvPr/>
        </p:nvSpPr>
        <p:spPr>
          <a:xfrm>
            <a:off x="868680" y="3127248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USD 250 – 499</a:t>
            </a:r>
            <a:endParaRPr lang="en-US" sz="1900" dirty="0"/>
          </a:p>
        </p:txBody>
      </p:sp>
      <p:sp>
        <p:nvSpPr>
          <p:cNvPr id="11" name="Text 8"/>
          <p:cNvSpPr/>
          <p:nvPr/>
        </p:nvSpPr>
        <p:spPr>
          <a:xfrm>
            <a:off x="868680" y="361188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spc="100" kern="0" dirty="0">
                <a:solidFill>
                  <a:srgbClr val="AEB8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HISTORICAL TARGET</a:t>
            </a:r>
            <a:endParaRPr lang="en-US" sz="950" dirty="0"/>
          </a:p>
        </p:txBody>
      </p:sp>
      <p:sp>
        <p:nvSpPr>
          <p:cNvPr id="12" name="Text 9"/>
          <p:cNvSpPr/>
          <p:nvPr/>
        </p:nvSpPr>
        <p:spPr>
          <a:xfrm>
            <a:off x="868680" y="3840480"/>
            <a:ext cx="2377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b="1" dirty="0">
                <a:solidFill>
                  <a:srgbClr val="8C97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~6.5% monthly (Track A, historical)</a:t>
            </a:r>
            <a:endParaRPr lang="en-US" sz="1150" dirty="0"/>
          </a:p>
        </p:txBody>
      </p:sp>
      <p:sp>
        <p:nvSpPr>
          <p:cNvPr id="13" name="Text 10"/>
          <p:cNvSpPr/>
          <p:nvPr/>
        </p:nvSpPr>
        <p:spPr>
          <a:xfrm>
            <a:off x="685800" y="6035040"/>
            <a:ext cx="3200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50" i="1" dirty="0">
                <a:solidFill>
                  <a:srgbClr val="AEB8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Commitment: 6–12 months  |  Indicative only, not guaranteed</a:t>
            </a:r>
            <a:endParaRPr lang="en-US" sz="950" dirty="0"/>
          </a:p>
        </p:txBody>
      </p:sp>
      <p:sp>
        <p:nvSpPr>
          <p:cNvPr id="14" name="Text 11"/>
          <p:cNvSpPr/>
          <p:nvPr/>
        </p:nvSpPr>
        <p:spPr>
          <a:xfrm>
            <a:off x="4572000" y="594360"/>
            <a:ext cx="6858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B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Included Benefits</a:t>
            </a:r>
            <a:endParaRPr lang="en-US" sz="2600" dirty="0"/>
          </a:p>
        </p:txBody>
      </p:sp>
      <p:sp>
        <p:nvSpPr>
          <p:cNvPr id="15" name="Text 12"/>
          <p:cNvSpPr/>
          <p:nvPr/>
        </p:nvSpPr>
        <p:spPr>
          <a:xfrm>
            <a:off x="4572000" y="1508760"/>
            <a:ext cx="6675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Everything in Bronze, plus:</a:t>
            </a:r>
            <a:endParaRPr lang="en-US" sz="1250" dirty="0"/>
          </a:p>
        </p:txBody>
      </p:sp>
      <p:sp>
        <p:nvSpPr>
          <p:cNvPr id="16" name="Shape 13"/>
          <p:cNvSpPr/>
          <p:nvPr/>
        </p:nvSpPr>
        <p:spPr>
          <a:xfrm>
            <a:off x="4572000" y="2011680"/>
            <a:ext cx="384048" cy="384048"/>
          </a:xfrm>
          <a:prstGeom prst="ellipse">
            <a:avLst/>
          </a:prstGeom>
          <a:solidFill>
            <a:srgbClr val="EFF1F3"/>
          </a:solidFill>
          <a:ln/>
        </p:spPr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296" y="2093976"/>
            <a:ext cx="219456" cy="219456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5166360" y="1975104"/>
            <a:ext cx="6035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B2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Priority personal finance support</a:t>
            </a:r>
            <a:endParaRPr lang="en-US" sz="1300" dirty="0"/>
          </a:p>
        </p:txBody>
      </p:sp>
      <p:sp>
        <p:nvSpPr>
          <p:cNvPr id="19" name="Shape 15"/>
          <p:cNvSpPr/>
          <p:nvPr/>
        </p:nvSpPr>
        <p:spPr>
          <a:xfrm>
            <a:off x="4572000" y="2633472"/>
            <a:ext cx="384048" cy="384048"/>
          </a:xfrm>
          <a:prstGeom prst="ellipse">
            <a:avLst/>
          </a:prstGeom>
          <a:solidFill>
            <a:srgbClr val="EFF1F3"/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4296" y="2715768"/>
            <a:ext cx="219456" cy="219456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5166360" y="2596896"/>
            <a:ext cx="6035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B2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Quarterly strategy check-in call</a:t>
            </a:r>
            <a:endParaRPr lang="en-US" sz="1300" dirty="0"/>
          </a:p>
        </p:txBody>
      </p:sp>
      <p:sp>
        <p:nvSpPr>
          <p:cNvPr id="22" name="Shape 17"/>
          <p:cNvSpPr/>
          <p:nvPr/>
        </p:nvSpPr>
        <p:spPr>
          <a:xfrm>
            <a:off x="4572000" y="3255264"/>
            <a:ext cx="384048" cy="384048"/>
          </a:xfrm>
          <a:prstGeom prst="ellipse">
            <a:avLst/>
          </a:prstGeom>
          <a:solidFill>
            <a:srgbClr val="EFF1F3"/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4296" y="3337560"/>
            <a:ext cx="219456" cy="219456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5166360" y="3218688"/>
            <a:ext cx="6035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B2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Monthly performance report with commentary</a:t>
            </a:r>
            <a:endParaRPr lang="en-US" sz="1300" dirty="0"/>
          </a:p>
        </p:txBody>
      </p:sp>
      <p:sp>
        <p:nvSpPr>
          <p:cNvPr id="25" name="Text 19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TROY TRADE  |  INVESTMENT PARTNERSHIP PROGRAM</a:t>
            </a:r>
            <a:endParaRPr lang="en-US" sz="900" dirty="0"/>
          </a:p>
        </p:txBody>
      </p:sp>
      <p:sp>
        <p:nvSpPr>
          <p:cNvPr id="26" name="Text 20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023360" cy="6858000"/>
          </a:xfrm>
          <a:prstGeom prst="rect">
            <a:avLst/>
          </a:prstGeom>
          <a:solidFill>
            <a:srgbClr val="0F1B3D"/>
          </a:solidFill>
          <a:ln/>
        </p:spPr>
      </p:sp>
      <p:sp>
        <p:nvSpPr>
          <p:cNvPr id="3" name="Shape 1"/>
          <p:cNvSpPr/>
          <p:nvPr/>
        </p:nvSpPr>
        <p:spPr>
          <a:xfrm>
            <a:off x="-1463040" y="4389120"/>
            <a:ext cx="3657600" cy="3657600"/>
          </a:xfrm>
          <a:prstGeom prst="ellipse">
            <a:avLst/>
          </a:prstGeom>
          <a:solidFill>
            <a:srgbClr val="17275C"/>
          </a:solidFill>
          <a:ln/>
        </p:spPr>
      </p:sp>
      <p:sp>
        <p:nvSpPr>
          <p:cNvPr id="4" name="Shape 2"/>
          <p:cNvSpPr/>
          <p:nvPr/>
        </p:nvSpPr>
        <p:spPr>
          <a:xfrm>
            <a:off x="685800" y="685800"/>
            <a:ext cx="868680" cy="868680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6968" y="886968"/>
            <a:ext cx="466344" cy="46634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85800" y="1737360"/>
            <a:ext cx="310896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Gold Account</a:t>
            </a:r>
            <a:endParaRPr lang="en-US" sz="2600" dirty="0"/>
          </a:p>
        </p:txBody>
      </p:sp>
      <p:sp>
        <p:nvSpPr>
          <p:cNvPr id="7" name="Text 4"/>
          <p:cNvSpPr/>
          <p:nvPr/>
        </p:nvSpPr>
        <p:spPr>
          <a:xfrm>
            <a:off x="685800" y="141732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TIER 3 OF 4</a:t>
            </a:r>
            <a:endParaRPr lang="en-US" sz="1050" dirty="0"/>
          </a:p>
        </p:txBody>
      </p:sp>
      <p:sp>
        <p:nvSpPr>
          <p:cNvPr id="8" name="Shape 5"/>
          <p:cNvSpPr/>
          <p:nvPr/>
        </p:nvSpPr>
        <p:spPr>
          <a:xfrm>
            <a:off x="685800" y="2743200"/>
            <a:ext cx="2743200" cy="1417320"/>
          </a:xfrm>
          <a:prstGeom prst="roundRect">
            <a:avLst>
              <a:gd name="adj" fmla="val 5161"/>
            </a:avLst>
          </a:prstGeom>
          <a:solidFill>
            <a:srgbClr val="17275C"/>
          </a:solidFill>
          <a:ln/>
        </p:spPr>
      </p:sp>
      <p:sp>
        <p:nvSpPr>
          <p:cNvPr id="9" name="Text 6"/>
          <p:cNvSpPr/>
          <p:nvPr/>
        </p:nvSpPr>
        <p:spPr>
          <a:xfrm>
            <a:off x="868680" y="288036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spc="100" kern="0" dirty="0">
                <a:solidFill>
                  <a:srgbClr val="AEB8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INVESTMENT RANGE</a:t>
            </a:r>
            <a:endParaRPr lang="en-US" sz="950" dirty="0"/>
          </a:p>
        </p:txBody>
      </p:sp>
      <p:sp>
        <p:nvSpPr>
          <p:cNvPr id="10" name="Text 7"/>
          <p:cNvSpPr/>
          <p:nvPr/>
        </p:nvSpPr>
        <p:spPr>
          <a:xfrm>
            <a:off x="868680" y="3127248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USD 500 – 999</a:t>
            </a:r>
            <a:endParaRPr lang="en-US" sz="1900" dirty="0"/>
          </a:p>
        </p:txBody>
      </p:sp>
      <p:sp>
        <p:nvSpPr>
          <p:cNvPr id="11" name="Text 8"/>
          <p:cNvSpPr/>
          <p:nvPr/>
        </p:nvSpPr>
        <p:spPr>
          <a:xfrm>
            <a:off x="868680" y="361188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spc="100" kern="0" dirty="0">
                <a:solidFill>
                  <a:srgbClr val="AEB8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HISTORICAL TARGET</a:t>
            </a:r>
            <a:endParaRPr lang="en-US" sz="950" dirty="0"/>
          </a:p>
        </p:txBody>
      </p:sp>
      <p:sp>
        <p:nvSpPr>
          <p:cNvPr id="12" name="Text 9"/>
          <p:cNvSpPr/>
          <p:nvPr/>
        </p:nvSpPr>
        <p:spPr>
          <a:xfrm>
            <a:off x="868680" y="3840480"/>
            <a:ext cx="2377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~7.5% monthly (Track A, historical)</a:t>
            </a:r>
            <a:endParaRPr lang="en-US" sz="1150" dirty="0"/>
          </a:p>
        </p:txBody>
      </p:sp>
      <p:sp>
        <p:nvSpPr>
          <p:cNvPr id="13" name="Text 10"/>
          <p:cNvSpPr/>
          <p:nvPr/>
        </p:nvSpPr>
        <p:spPr>
          <a:xfrm>
            <a:off x="685800" y="6035040"/>
            <a:ext cx="3200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50" i="1" dirty="0">
                <a:solidFill>
                  <a:srgbClr val="AEB8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Commitment: 6–12 months  |  Indicative only, not guaranteed</a:t>
            </a:r>
            <a:endParaRPr lang="en-US" sz="950" dirty="0"/>
          </a:p>
        </p:txBody>
      </p:sp>
      <p:sp>
        <p:nvSpPr>
          <p:cNvPr id="14" name="Text 11"/>
          <p:cNvSpPr/>
          <p:nvPr/>
        </p:nvSpPr>
        <p:spPr>
          <a:xfrm>
            <a:off x="4572000" y="594360"/>
            <a:ext cx="6858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B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Included Benefits</a:t>
            </a:r>
            <a:endParaRPr lang="en-US" sz="2600" dirty="0"/>
          </a:p>
        </p:txBody>
      </p:sp>
      <p:sp>
        <p:nvSpPr>
          <p:cNvPr id="15" name="Text 12"/>
          <p:cNvSpPr/>
          <p:nvPr/>
        </p:nvSpPr>
        <p:spPr>
          <a:xfrm>
            <a:off x="4572000" y="1508760"/>
            <a:ext cx="6675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Everything in Silver, plus:</a:t>
            </a:r>
            <a:endParaRPr lang="en-US" sz="1250" dirty="0"/>
          </a:p>
        </p:txBody>
      </p:sp>
      <p:sp>
        <p:nvSpPr>
          <p:cNvPr id="16" name="Shape 13"/>
          <p:cNvSpPr/>
          <p:nvPr/>
        </p:nvSpPr>
        <p:spPr>
          <a:xfrm>
            <a:off x="4572000" y="2011680"/>
            <a:ext cx="384048" cy="384048"/>
          </a:xfrm>
          <a:prstGeom prst="ellipse">
            <a:avLst/>
          </a:prstGeom>
          <a:solidFill>
            <a:srgbClr val="FBF3DD"/>
          </a:solidFill>
          <a:ln/>
        </p:spPr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296" y="2093976"/>
            <a:ext cx="219456" cy="219456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5166360" y="1975104"/>
            <a:ext cx="6035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B2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Dedicated portfolio manager privilege</a:t>
            </a:r>
            <a:endParaRPr lang="en-US" sz="1300" dirty="0"/>
          </a:p>
        </p:txBody>
      </p:sp>
      <p:sp>
        <p:nvSpPr>
          <p:cNvPr id="19" name="Shape 15"/>
          <p:cNvSpPr/>
          <p:nvPr/>
        </p:nvSpPr>
        <p:spPr>
          <a:xfrm>
            <a:off x="4572000" y="2633472"/>
            <a:ext cx="384048" cy="384048"/>
          </a:xfrm>
          <a:prstGeom prst="ellipse">
            <a:avLst/>
          </a:prstGeom>
          <a:solidFill>
            <a:srgbClr val="FBF3DD"/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4296" y="2715768"/>
            <a:ext cx="219456" cy="219456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5166360" y="2596896"/>
            <a:ext cx="6035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B2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 to research on prospective strategies</a:t>
            </a:r>
            <a:endParaRPr lang="en-US" sz="1300" dirty="0"/>
          </a:p>
        </p:txBody>
      </p:sp>
      <p:sp>
        <p:nvSpPr>
          <p:cNvPr id="22" name="Shape 17"/>
          <p:cNvSpPr/>
          <p:nvPr/>
        </p:nvSpPr>
        <p:spPr>
          <a:xfrm>
            <a:off x="4572000" y="3255264"/>
            <a:ext cx="384048" cy="384048"/>
          </a:xfrm>
          <a:prstGeom prst="ellipse">
            <a:avLst/>
          </a:prstGeom>
          <a:solidFill>
            <a:srgbClr val="FBF3DD"/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4296" y="3337560"/>
            <a:ext cx="219456" cy="219456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5166360" y="3218688"/>
            <a:ext cx="6035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B2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Detailed monthly reporting with risk metrics</a:t>
            </a:r>
            <a:endParaRPr lang="en-US" sz="1300" dirty="0"/>
          </a:p>
        </p:txBody>
      </p:sp>
      <p:sp>
        <p:nvSpPr>
          <p:cNvPr id="25" name="Text 19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TROY TRADE  |  INVESTMENT PARTNERSHIP PROGRAM</a:t>
            </a:r>
            <a:endParaRPr lang="en-US" sz="900" dirty="0"/>
          </a:p>
        </p:txBody>
      </p:sp>
      <p:sp>
        <p:nvSpPr>
          <p:cNvPr id="26" name="Text 20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023360" cy="6858000"/>
          </a:xfrm>
          <a:prstGeom prst="rect">
            <a:avLst/>
          </a:prstGeom>
          <a:solidFill>
            <a:srgbClr val="0F1B3D"/>
          </a:solidFill>
          <a:ln/>
        </p:spPr>
      </p:sp>
      <p:sp>
        <p:nvSpPr>
          <p:cNvPr id="3" name="Shape 1"/>
          <p:cNvSpPr/>
          <p:nvPr/>
        </p:nvSpPr>
        <p:spPr>
          <a:xfrm>
            <a:off x="-1463040" y="4389120"/>
            <a:ext cx="3657600" cy="3657600"/>
          </a:xfrm>
          <a:prstGeom prst="ellipse">
            <a:avLst/>
          </a:prstGeom>
          <a:solidFill>
            <a:srgbClr val="17275C"/>
          </a:solidFill>
          <a:ln/>
        </p:spPr>
      </p:sp>
      <p:sp>
        <p:nvSpPr>
          <p:cNvPr id="4" name="Shape 2"/>
          <p:cNvSpPr/>
          <p:nvPr/>
        </p:nvSpPr>
        <p:spPr>
          <a:xfrm>
            <a:off x="685800" y="685800"/>
            <a:ext cx="868680" cy="868680"/>
          </a:xfrm>
          <a:prstGeom prst="ellipse">
            <a:avLst/>
          </a:prstGeom>
          <a:solidFill>
            <a:srgbClr val="3E7CB1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6968" y="886968"/>
            <a:ext cx="466344" cy="46634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85800" y="1737360"/>
            <a:ext cx="310896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Diamond Club</a:t>
            </a:r>
            <a:endParaRPr lang="en-US" sz="2600" dirty="0"/>
          </a:p>
        </p:txBody>
      </p:sp>
      <p:sp>
        <p:nvSpPr>
          <p:cNvPr id="7" name="Text 4"/>
          <p:cNvSpPr/>
          <p:nvPr/>
        </p:nvSpPr>
        <p:spPr>
          <a:xfrm>
            <a:off x="685800" y="141732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3E7C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TIER 4 OF 4</a:t>
            </a:r>
            <a:endParaRPr lang="en-US" sz="1050" dirty="0"/>
          </a:p>
        </p:txBody>
      </p:sp>
      <p:sp>
        <p:nvSpPr>
          <p:cNvPr id="8" name="Shape 5"/>
          <p:cNvSpPr/>
          <p:nvPr/>
        </p:nvSpPr>
        <p:spPr>
          <a:xfrm>
            <a:off x="685800" y="2743200"/>
            <a:ext cx="2743200" cy="1417320"/>
          </a:xfrm>
          <a:prstGeom prst="roundRect">
            <a:avLst>
              <a:gd name="adj" fmla="val 5161"/>
            </a:avLst>
          </a:prstGeom>
          <a:solidFill>
            <a:srgbClr val="17275C"/>
          </a:solidFill>
          <a:ln/>
        </p:spPr>
      </p:sp>
      <p:sp>
        <p:nvSpPr>
          <p:cNvPr id="9" name="Text 6"/>
          <p:cNvSpPr/>
          <p:nvPr/>
        </p:nvSpPr>
        <p:spPr>
          <a:xfrm>
            <a:off x="868680" y="288036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spc="100" kern="0" dirty="0">
                <a:solidFill>
                  <a:srgbClr val="AEB8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INVESTMENT RANGE</a:t>
            </a:r>
            <a:endParaRPr lang="en-US" sz="950" dirty="0"/>
          </a:p>
        </p:txBody>
      </p:sp>
      <p:sp>
        <p:nvSpPr>
          <p:cNvPr id="10" name="Text 7"/>
          <p:cNvSpPr/>
          <p:nvPr/>
        </p:nvSpPr>
        <p:spPr>
          <a:xfrm>
            <a:off x="868680" y="3127248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USD 1,000+</a:t>
            </a:r>
            <a:endParaRPr lang="en-US" sz="1900" dirty="0"/>
          </a:p>
        </p:txBody>
      </p:sp>
      <p:sp>
        <p:nvSpPr>
          <p:cNvPr id="11" name="Text 8"/>
          <p:cNvSpPr/>
          <p:nvPr/>
        </p:nvSpPr>
        <p:spPr>
          <a:xfrm>
            <a:off x="868680" y="361188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spc="100" kern="0" dirty="0">
                <a:solidFill>
                  <a:srgbClr val="AEB8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HISTORICAL TARGET</a:t>
            </a:r>
            <a:endParaRPr lang="en-US" sz="950" dirty="0"/>
          </a:p>
        </p:txBody>
      </p:sp>
      <p:sp>
        <p:nvSpPr>
          <p:cNvPr id="12" name="Text 9"/>
          <p:cNvSpPr/>
          <p:nvPr/>
        </p:nvSpPr>
        <p:spPr>
          <a:xfrm>
            <a:off x="868680" y="3840480"/>
            <a:ext cx="2377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b="1" dirty="0">
                <a:solidFill>
                  <a:srgbClr val="3E7C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~10% monthly (Track A) or 50/50 profit share (Track B)</a:t>
            </a:r>
            <a:endParaRPr lang="en-US" sz="1150" dirty="0"/>
          </a:p>
        </p:txBody>
      </p:sp>
      <p:sp>
        <p:nvSpPr>
          <p:cNvPr id="13" name="Text 10"/>
          <p:cNvSpPr/>
          <p:nvPr/>
        </p:nvSpPr>
        <p:spPr>
          <a:xfrm>
            <a:off x="685800" y="6035040"/>
            <a:ext cx="3200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50" i="1" dirty="0">
                <a:solidFill>
                  <a:srgbClr val="AEB8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Commitment: 6–12 months  |  Indicative only, not guaranteed</a:t>
            </a:r>
            <a:endParaRPr lang="en-US" sz="950" dirty="0"/>
          </a:p>
        </p:txBody>
      </p:sp>
      <p:sp>
        <p:nvSpPr>
          <p:cNvPr id="14" name="Text 11"/>
          <p:cNvSpPr/>
          <p:nvPr/>
        </p:nvSpPr>
        <p:spPr>
          <a:xfrm>
            <a:off x="4572000" y="594360"/>
            <a:ext cx="6858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B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Included Benefits</a:t>
            </a:r>
            <a:endParaRPr lang="en-US" sz="2600" dirty="0"/>
          </a:p>
        </p:txBody>
      </p:sp>
      <p:sp>
        <p:nvSpPr>
          <p:cNvPr id="15" name="Text 12"/>
          <p:cNvSpPr/>
          <p:nvPr/>
        </p:nvSpPr>
        <p:spPr>
          <a:xfrm>
            <a:off x="4572000" y="1508760"/>
            <a:ext cx="6675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Everything in Gold, plus:</a:t>
            </a:r>
            <a:endParaRPr lang="en-US" sz="1250" dirty="0"/>
          </a:p>
        </p:txBody>
      </p:sp>
      <p:sp>
        <p:nvSpPr>
          <p:cNvPr id="16" name="Shape 13"/>
          <p:cNvSpPr/>
          <p:nvPr/>
        </p:nvSpPr>
        <p:spPr>
          <a:xfrm>
            <a:off x="4572000" y="2011680"/>
            <a:ext cx="384048" cy="384048"/>
          </a:xfrm>
          <a:prstGeom prst="ellipse">
            <a:avLst/>
          </a:prstGeom>
          <a:solidFill>
            <a:srgbClr val="E7F0F8"/>
          </a:solidFill>
          <a:ln/>
        </p:spPr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296" y="2093976"/>
            <a:ext cx="219456" cy="219456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5166360" y="1975104"/>
            <a:ext cx="6035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B2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Choice of Track A (stable target) or Track B (profit-sharing growth strategy)</a:t>
            </a:r>
            <a:endParaRPr lang="en-US" sz="1300" dirty="0"/>
          </a:p>
        </p:txBody>
      </p:sp>
      <p:sp>
        <p:nvSpPr>
          <p:cNvPr id="19" name="Shape 15"/>
          <p:cNvSpPr/>
          <p:nvPr/>
        </p:nvSpPr>
        <p:spPr>
          <a:xfrm>
            <a:off x="4572000" y="2633472"/>
            <a:ext cx="384048" cy="384048"/>
          </a:xfrm>
          <a:prstGeom prst="ellipse">
            <a:avLst/>
          </a:prstGeom>
          <a:solidFill>
            <a:srgbClr val="E7F0F8"/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4296" y="2715768"/>
            <a:ext cx="219456" cy="219456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5166360" y="2596896"/>
            <a:ext cx="6035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B2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50/50 realized-profit split with the manager under Track B</a:t>
            </a:r>
            <a:endParaRPr lang="en-US" sz="1300" dirty="0"/>
          </a:p>
        </p:txBody>
      </p:sp>
      <p:sp>
        <p:nvSpPr>
          <p:cNvPr id="22" name="Shape 17"/>
          <p:cNvSpPr/>
          <p:nvPr/>
        </p:nvSpPr>
        <p:spPr>
          <a:xfrm>
            <a:off x="4572000" y="3255264"/>
            <a:ext cx="384048" cy="384048"/>
          </a:xfrm>
          <a:prstGeom prst="ellipse">
            <a:avLst/>
          </a:prstGeom>
          <a:solidFill>
            <a:srgbClr val="E7F0F8"/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4296" y="3337560"/>
            <a:ext cx="219456" cy="219456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5166360" y="3218688"/>
            <a:ext cx="6035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B2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 line to senior portfolio manager and early research access</a:t>
            </a:r>
            <a:endParaRPr lang="en-US" sz="1300" dirty="0"/>
          </a:p>
        </p:txBody>
      </p:sp>
      <p:sp>
        <p:nvSpPr>
          <p:cNvPr id="25" name="Text 19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TROY TRADE  |  INVESTMENT PARTNERSHIP PROGRAM</a:t>
            </a:r>
            <a:endParaRPr lang="en-US" sz="900" dirty="0"/>
          </a:p>
        </p:txBody>
      </p:sp>
      <p:sp>
        <p:nvSpPr>
          <p:cNvPr id="26" name="Text 20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9601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1B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Privileges Shared Across All Tiers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640080" y="1051560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partner, from Bronze to Diamond, receives these core services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2514600" cy="3566160"/>
          </a:xfrm>
          <a:prstGeom prst="roundRect">
            <a:avLst>
              <a:gd name="adj" fmla="val 3636"/>
            </a:avLst>
          </a:prstGeom>
          <a:solidFill>
            <a:srgbClr val="EFF3FA"/>
          </a:solidFill>
          <a:ln/>
          <a:effectLst>
            <a:outerShdw sx="100000" sy="100000" kx="0" ky="0" algn="bl" rotWithShape="0" blurRad="127000" dist="38100" dir="2700000">
              <a:srgbClr val="0F1B3D">
                <a:alpha val="1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554480" y="2286000"/>
            <a:ext cx="685800" cy="685800"/>
          </a:xfrm>
          <a:prstGeom prst="ellipse">
            <a:avLst/>
          </a:prstGeom>
          <a:solidFill>
            <a:srgbClr val="0F1B3D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09928" y="2441448"/>
            <a:ext cx="374904" cy="37490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22960" y="3200400"/>
            <a:ext cx="214884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0F1B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Personal Finance Support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868680" y="3886200"/>
            <a:ext cx="20574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B2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dedicated contact to help with onboarding, contributions, and general account questions throughout the term.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3383280" y="1920240"/>
            <a:ext cx="2514600" cy="3566160"/>
          </a:xfrm>
          <a:prstGeom prst="roundRect">
            <a:avLst>
              <a:gd name="adj" fmla="val 3636"/>
            </a:avLst>
          </a:prstGeom>
          <a:solidFill>
            <a:srgbClr val="EFF3FA"/>
          </a:solidFill>
          <a:ln/>
          <a:effectLst>
            <a:outerShdw sx="100000" sy="100000" kx="0" ky="0" algn="bl" rotWithShape="0" blurRad="127000" dist="38100" dir="2700000">
              <a:srgbClr val="0F1B3D">
                <a:alpha val="15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4297680" y="2286000"/>
            <a:ext cx="685800" cy="685800"/>
          </a:xfrm>
          <a:prstGeom prst="ellipse">
            <a:avLst/>
          </a:prstGeom>
          <a:solidFill>
            <a:srgbClr val="0F1B3D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3128" y="2441448"/>
            <a:ext cx="374904" cy="37490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3566160" y="3200400"/>
            <a:ext cx="214884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0F1B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Portfolio Manager Privilege</a:t>
            </a:r>
            <a:endParaRPr lang="en-US" sz="1450" dirty="0"/>
          </a:p>
        </p:txBody>
      </p:sp>
      <p:sp>
        <p:nvSpPr>
          <p:cNvPr id="13" name="Text 9"/>
          <p:cNvSpPr/>
          <p:nvPr/>
        </p:nvSpPr>
        <p:spPr>
          <a:xfrm>
            <a:off x="3611880" y="3886200"/>
            <a:ext cx="20574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B2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 to the team managing the underlying strategy, with escalating depth of access at higher tiers.</a:t>
            </a:r>
            <a:endParaRPr lang="en-US" sz="1100" dirty="0"/>
          </a:p>
        </p:txBody>
      </p:sp>
      <p:sp>
        <p:nvSpPr>
          <p:cNvPr id="14" name="Shape 10"/>
          <p:cNvSpPr/>
          <p:nvPr/>
        </p:nvSpPr>
        <p:spPr>
          <a:xfrm>
            <a:off x="6126480" y="1920240"/>
            <a:ext cx="2514600" cy="3566160"/>
          </a:xfrm>
          <a:prstGeom prst="roundRect">
            <a:avLst>
              <a:gd name="adj" fmla="val 3636"/>
            </a:avLst>
          </a:prstGeom>
          <a:solidFill>
            <a:srgbClr val="EFF3FA"/>
          </a:solidFill>
          <a:ln/>
          <a:effectLst>
            <a:outerShdw sx="100000" sy="100000" kx="0" ky="0" algn="bl" rotWithShape="0" blurRad="127000" dist="38100" dir="2700000">
              <a:srgbClr val="0F1B3D">
                <a:alpha val="15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7040880" y="2286000"/>
            <a:ext cx="685800" cy="685800"/>
          </a:xfrm>
          <a:prstGeom prst="ellipse">
            <a:avLst/>
          </a:prstGeom>
          <a:solidFill>
            <a:srgbClr val="0F1B3D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6328" y="2441448"/>
            <a:ext cx="374904" cy="374904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6309360" y="3200400"/>
            <a:ext cx="214884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0F1B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Monthly Reports</a:t>
            </a:r>
            <a:endParaRPr lang="en-US" sz="1450" dirty="0"/>
          </a:p>
        </p:txBody>
      </p:sp>
      <p:sp>
        <p:nvSpPr>
          <p:cNvPr id="18" name="Text 13"/>
          <p:cNvSpPr/>
          <p:nvPr/>
        </p:nvSpPr>
        <p:spPr>
          <a:xfrm>
            <a:off x="6355080" y="3886200"/>
            <a:ext cx="20574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B2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Regular statements showing allocation, performance, and any fees — sent every month for the duration of the partnership.</a:t>
            </a:r>
            <a:endParaRPr lang="en-US" sz="1100" dirty="0"/>
          </a:p>
        </p:txBody>
      </p:sp>
      <p:sp>
        <p:nvSpPr>
          <p:cNvPr id="19" name="Shape 14"/>
          <p:cNvSpPr/>
          <p:nvPr/>
        </p:nvSpPr>
        <p:spPr>
          <a:xfrm>
            <a:off x="8869680" y="1920240"/>
            <a:ext cx="2514600" cy="3566160"/>
          </a:xfrm>
          <a:prstGeom prst="roundRect">
            <a:avLst>
              <a:gd name="adj" fmla="val 3636"/>
            </a:avLst>
          </a:prstGeom>
          <a:solidFill>
            <a:srgbClr val="EFF3FA"/>
          </a:solidFill>
          <a:ln/>
          <a:effectLst>
            <a:outerShdw sx="100000" sy="100000" kx="0" ky="0" algn="bl" rotWithShape="0" blurRad="127000" dist="38100" dir="2700000">
              <a:srgbClr val="0F1B3D">
                <a:alpha val="15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9784080" y="2286000"/>
            <a:ext cx="685800" cy="685800"/>
          </a:xfrm>
          <a:prstGeom prst="ellipse">
            <a:avLst/>
          </a:prstGeom>
          <a:solidFill>
            <a:srgbClr val="0F1B3D"/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39528" y="2441448"/>
            <a:ext cx="374904" cy="374904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9052560" y="3200400"/>
            <a:ext cx="214884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0F1B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Research on Future Strategies</a:t>
            </a:r>
            <a:endParaRPr lang="en-US" sz="1450" dirty="0"/>
          </a:p>
        </p:txBody>
      </p:sp>
      <p:sp>
        <p:nvSpPr>
          <p:cNvPr id="23" name="Text 17"/>
          <p:cNvSpPr/>
          <p:nvPr/>
        </p:nvSpPr>
        <p:spPr>
          <a:xfrm>
            <a:off x="9098280" y="3886200"/>
            <a:ext cx="20574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B2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Visibility into research the manager is evaluating for future strategy expansion, shared as it becomes available.</a:t>
            </a:r>
            <a:endParaRPr lang="en-US" sz="1100" dirty="0"/>
          </a:p>
        </p:txBody>
      </p:sp>
      <p:sp>
        <p:nvSpPr>
          <p:cNvPr id="24" name="Text 18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TROY TRADE  |  INVESTMENT PARTNERSHIP PROGRAM</a:t>
            </a:r>
            <a:endParaRPr lang="en-US" sz="900" dirty="0"/>
          </a:p>
        </p:txBody>
      </p:sp>
      <p:sp>
        <p:nvSpPr>
          <p:cNvPr id="25" name="Text 19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F1B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9144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Partnership Term &amp; Onboarding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640080" y="1051560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AEB8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partnership runs 6 to 12 months, agreed up front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1965960" cy="3566160"/>
          </a:xfrm>
          <a:prstGeom prst="roundRect">
            <a:avLst>
              <a:gd name="adj" fmla="val 3721"/>
            </a:avLst>
          </a:prstGeom>
          <a:solidFill>
            <a:srgbClr val="17275C"/>
          </a:solidFill>
          <a:ln/>
        </p:spPr>
      </p:sp>
      <p:sp>
        <p:nvSpPr>
          <p:cNvPr id="5" name="Shape 3"/>
          <p:cNvSpPr/>
          <p:nvPr/>
        </p:nvSpPr>
        <p:spPr>
          <a:xfrm>
            <a:off x="1371600" y="2240280"/>
            <a:ext cx="502920" cy="502920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81328" y="2350008"/>
            <a:ext cx="283464" cy="28346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77240" y="2926080"/>
            <a:ext cx="1691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1. Select a Tier</a:t>
            </a:r>
            <a:endParaRPr lang="en-US" sz="1250" dirty="0"/>
          </a:p>
        </p:txBody>
      </p:sp>
      <p:sp>
        <p:nvSpPr>
          <p:cNvPr id="8" name="Text 5"/>
          <p:cNvSpPr/>
          <p:nvPr/>
        </p:nvSpPr>
        <p:spPr>
          <a:xfrm>
            <a:off x="804672" y="3474720"/>
            <a:ext cx="1636776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AEB8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Choose Bronze through Diamond based on contribution size and comfort with Track A vs Track B.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2624328" y="3429000"/>
            <a:ext cx="14630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&gt;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2770632" y="1965960"/>
            <a:ext cx="1965960" cy="3566160"/>
          </a:xfrm>
          <a:prstGeom prst="roundRect">
            <a:avLst>
              <a:gd name="adj" fmla="val 3721"/>
            </a:avLst>
          </a:prstGeom>
          <a:solidFill>
            <a:srgbClr val="17275C"/>
          </a:solidFill>
          <a:ln/>
        </p:spPr>
      </p:sp>
      <p:sp>
        <p:nvSpPr>
          <p:cNvPr id="11" name="Shape 8"/>
          <p:cNvSpPr/>
          <p:nvPr/>
        </p:nvSpPr>
        <p:spPr>
          <a:xfrm>
            <a:off x="3502152" y="2240280"/>
            <a:ext cx="502920" cy="502920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1880" y="2350008"/>
            <a:ext cx="283464" cy="283464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2907792" y="2926080"/>
            <a:ext cx="1691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2. Sign Partnership Agreement</a:t>
            </a:r>
            <a:endParaRPr lang="en-US" sz="1250" dirty="0"/>
          </a:p>
        </p:txBody>
      </p:sp>
      <p:sp>
        <p:nvSpPr>
          <p:cNvPr id="14" name="Text 10"/>
          <p:cNvSpPr/>
          <p:nvPr/>
        </p:nvSpPr>
        <p:spPr>
          <a:xfrm>
            <a:off x="2935224" y="3474720"/>
            <a:ext cx="1636776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AEB8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Terms, commitment length (6–12 months), and reporting schedule are confirmed in writing.</a:t>
            </a:r>
            <a:endParaRPr lang="en-US" sz="1000" dirty="0"/>
          </a:p>
        </p:txBody>
      </p:sp>
      <p:sp>
        <p:nvSpPr>
          <p:cNvPr id="15" name="Text 11"/>
          <p:cNvSpPr/>
          <p:nvPr/>
        </p:nvSpPr>
        <p:spPr>
          <a:xfrm>
            <a:off x="4754880" y="3429000"/>
            <a:ext cx="14630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&gt;</a:t>
            </a:r>
            <a:endParaRPr lang="en-US" sz="1600" dirty="0"/>
          </a:p>
        </p:txBody>
      </p:sp>
      <p:sp>
        <p:nvSpPr>
          <p:cNvPr id="16" name="Shape 12"/>
          <p:cNvSpPr/>
          <p:nvPr/>
        </p:nvSpPr>
        <p:spPr>
          <a:xfrm>
            <a:off x="4901184" y="1965960"/>
            <a:ext cx="1965960" cy="3566160"/>
          </a:xfrm>
          <a:prstGeom prst="roundRect">
            <a:avLst>
              <a:gd name="adj" fmla="val 3721"/>
            </a:avLst>
          </a:prstGeom>
          <a:solidFill>
            <a:srgbClr val="17275C"/>
          </a:solidFill>
          <a:ln/>
        </p:spPr>
      </p:sp>
      <p:sp>
        <p:nvSpPr>
          <p:cNvPr id="17" name="Shape 13"/>
          <p:cNvSpPr/>
          <p:nvPr/>
        </p:nvSpPr>
        <p:spPr>
          <a:xfrm>
            <a:off x="5632704" y="2240280"/>
            <a:ext cx="502920" cy="502920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2432" y="2350008"/>
            <a:ext cx="283464" cy="283464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5038344" y="2926080"/>
            <a:ext cx="1691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3. Capital Allocation</a:t>
            </a:r>
            <a:endParaRPr lang="en-US" sz="1250" dirty="0"/>
          </a:p>
        </p:txBody>
      </p:sp>
      <p:sp>
        <p:nvSpPr>
          <p:cNvPr id="20" name="Text 15"/>
          <p:cNvSpPr/>
          <p:nvPr/>
        </p:nvSpPr>
        <p:spPr>
          <a:xfrm>
            <a:off x="5065776" y="3474720"/>
            <a:ext cx="1636776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AEB8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Funds are allocated to the strategy track selected for the account tier.</a:t>
            </a:r>
            <a:endParaRPr lang="en-US" sz="1000" dirty="0"/>
          </a:p>
        </p:txBody>
      </p:sp>
      <p:sp>
        <p:nvSpPr>
          <p:cNvPr id="21" name="Text 16"/>
          <p:cNvSpPr/>
          <p:nvPr/>
        </p:nvSpPr>
        <p:spPr>
          <a:xfrm>
            <a:off x="6885432" y="3429000"/>
            <a:ext cx="14630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&gt;</a:t>
            </a:r>
            <a:endParaRPr lang="en-US" sz="1600" dirty="0"/>
          </a:p>
        </p:txBody>
      </p:sp>
      <p:sp>
        <p:nvSpPr>
          <p:cNvPr id="22" name="Shape 17"/>
          <p:cNvSpPr/>
          <p:nvPr/>
        </p:nvSpPr>
        <p:spPr>
          <a:xfrm>
            <a:off x="7031736" y="1965960"/>
            <a:ext cx="1965960" cy="3566160"/>
          </a:xfrm>
          <a:prstGeom prst="roundRect">
            <a:avLst>
              <a:gd name="adj" fmla="val 3721"/>
            </a:avLst>
          </a:prstGeom>
          <a:solidFill>
            <a:srgbClr val="17275C"/>
          </a:solidFill>
          <a:ln/>
        </p:spPr>
      </p:sp>
      <p:sp>
        <p:nvSpPr>
          <p:cNvPr id="23" name="Shape 18"/>
          <p:cNvSpPr/>
          <p:nvPr/>
        </p:nvSpPr>
        <p:spPr>
          <a:xfrm>
            <a:off x="7763256" y="2240280"/>
            <a:ext cx="502920" cy="502920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2984" y="2350008"/>
            <a:ext cx="283464" cy="283464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7168896" y="2926080"/>
            <a:ext cx="1691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4. Monthly Reporting</a:t>
            </a:r>
            <a:endParaRPr lang="en-US" sz="1250" dirty="0"/>
          </a:p>
        </p:txBody>
      </p:sp>
      <p:sp>
        <p:nvSpPr>
          <p:cNvPr id="26" name="Text 20"/>
          <p:cNvSpPr/>
          <p:nvPr/>
        </p:nvSpPr>
        <p:spPr>
          <a:xfrm>
            <a:off x="7196328" y="3474720"/>
            <a:ext cx="1636776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AEB8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Partners receive statements and can reach their finance support contact at any time.</a:t>
            </a:r>
            <a:endParaRPr lang="en-US" sz="1000" dirty="0"/>
          </a:p>
        </p:txBody>
      </p:sp>
      <p:sp>
        <p:nvSpPr>
          <p:cNvPr id="27" name="Text 21"/>
          <p:cNvSpPr/>
          <p:nvPr/>
        </p:nvSpPr>
        <p:spPr>
          <a:xfrm>
            <a:off x="9015984" y="3429000"/>
            <a:ext cx="14630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&gt;</a:t>
            </a:r>
            <a:endParaRPr lang="en-US" sz="1600" dirty="0"/>
          </a:p>
        </p:txBody>
      </p:sp>
      <p:sp>
        <p:nvSpPr>
          <p:cNvPr id="28" name="Shape 22"/>
          <p:cNvSpPr/>
          <p:nvPr/>
        </p:nvSpPr>
        <p:spPr>
          <a:xfrm>
            <a:off x="9162288" y="1965960"/>
            <a:ext cx="1965960" cy="3566160"/>
          </a:xfrm>
          <a:prstGeom prst="roundRect">
            <a:avLst>
              <a:gd name="adj" fmla="val 3721"/>
            </a:avLst>
          </a:prstGeom>
          <a:solidFill>
            <a:srgbClr val="17275C"/>
          </a:solidFill>
          <a:ln/>
        </p:spPr>
      </p:sp>
      <p:sp>
        <p:nvSpPr>
          <p:cNvPr id="29" name="Shape 23"/>
          <p:cNvSpPr/>
          <p:nvPr/>
        </p:nvSpPr>
        <p:spPr>
          <a:xfrm>
            <a:off x="9893808" y="2240280"/>
            <a:ext cx="502920" cy="502920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3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03536" y="2350008"/>
            <a:ext cx="283464" cy="283464"/>
          </a:xfrm>
          <a:prstGeom prst="rect">
            <a:avLst/>
          </a:prstGeom>
        </p:spPr>
      </p:pic>
      <p:sp>
        <p:nvSpPr>
          <p:cNvPr id="31" name="Text 24"/>
          <p:cNvSpPr/>
          <p:nvPr/>
        </p:nvSpPr>
        <p:spPr>
          <a:xfrm>
            <a:off x="9299448" y="2926080"/>
            <a:ext cx="1691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5. Term Completion</a:t>
            </a:r>
            <a:endParaRPr lang="en-US" sz="1250" dirty="0"/>
          </a:p>
        </p:txBody>
      </p:sp>
      <p:sp>
        <p:nvSpPr>
          <p:cNvPr id="32" name="Text 25"/>
          <p:cNvSpPr/>
          <p:nvPr/>
        </p:nvSpPr>
        <p:spPr>
          <a:xfrm>
            <a:off x="9326880" y="3474720"/>
            <a:ext cx="1636776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AEB8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the end of the term, partners can withdraw, renew, or adjust their tier.</a:t>
            </a:r>
            <a:endParaRPr lang="en-US" sz="1000" dirty="0"/>
          </a:p>
        </p:txBody>
      </p:sp>
      <p:sp>
        <p:nvSpPr>
          <p:cNvPr id="33" name="Text 26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AEB8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TROY TRADE  |  INVESTMENT PARTNERSHIP PROGRAM</a:t>
            </a:r>
            <a:endParaRPr lang="en-US" sz="900" dirty="0"/>
          </a:p>
        </p:txBody>
      </p:sp>
      <p:sp>
        <p:nvSpPr>
          <p:cNvPr id="34" name="Text 27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EB8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502920"/>
            <a:ext cx="594360" cy="594360"/>
          </a:xfrm>
          <a:prstGeom prst="ellipse">
            <a:avLst/>
          </a:prstGeom>
          <a:solidFill>
            <a:srgbClr val="F7E9C8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" y="640080"/>
            <a:ext cx="320040" cy="32004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17320" y="45720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1B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Risk Disclosure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640080" y="123444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Please read carefully before entering into any partnership agreement</a:t>
            </a:r>
            <a:endParaRPr lang="en-US" sz="1300" dirty="0"/>
          </a:p>
        </p:txBody>
      </p:sp>
      <p:sp>
        <p:nvSpPr>
          <p:cNvPr id="6" name="Shape 3"/>
          <p:cNvSpPr/>
          <p:nvPr/>
        </p:nvSpPr>
        <p:spPr>
          <a:xfrm>
            <a:off x="640080" y="2011680"/>
            <a:ext cx="128016" cy="128016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7" name="Text 4"/>
          <p:cNvSpPr/>
          <p:nvPr/>
        </p:nvSpPr>
        <p:spPr>
          <a:xfrm>
            <a:off x="960120" y="1828800"/>
            <a:ext cx="104241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1B2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figures presented in this document — including historical target ranges by tier — are indicative and based on past strategy performance. Past performance does not guarantee future results.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640080" y="2880360"/>
            <a:ext cx="128016" cy="128016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9" name="Text 6"/>
          <p:cNvSpPr/>
          <p:nvPr/>
        </p:nvSpPr>
        <p:spPr>
          <a:xfrm>
            <a:off x="960120" y="2697480"/>
            <a:ext cx="104241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1B2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Trading and investment activity carries risk of loss, including the possible loss of principal. No return, whether under Track A or Track B, is guaranteed.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640080" y="3749040"/>
            <a:ext cx="128016" cy="128016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1" name="Text 8"/>
          <p:cNvSpPr/>
          <p:nvPr/>
        </p:nvSpPr>
        <p:spPr>
          <a:xfrm>
            <a:off x="960120" y="3566160"/>
            <a:ext cx="104241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1B2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Track B (growth strategy) results fluctuate with market conditions and may be negative in a given period; the 50/50 profit-sharing arrangement applies only to realized profit, not to losses.</a:t>
            </a:r>
            <a:endParaRPr lang="en-US" sz="1250" dirty="0"/>
          </a:p>
        </p:txBody>
      </p:sp>
      <p:sp>
        <p:nvSpPr>
          <p:cNvPr id="12" name="Shape 9"/>
          <p:cNvSpPr/>
          <p:nvPr/>
        </p:nvSpPr>
        <p:spPr>
          <a:xfrm>
            <a:off x="640080" y="4617720"/>
            <a:ext cx="128016" cy="128016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3" name="Text 10"/>
          <p:cNvSpPr/>
          <p:nvPr/>
        </p:nvSpPr>
        <p:spPr>
          <a:xfrm>
            <a:off x="960120" y="4434840"/>
            <a:ext cx="104241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1B2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Partners should review the written partnership agreement, ask questions of their finance support contact, and seek independent financial advice before committing capital.</a:t>
            </a:r>
            <a:endParaRPr lang="en-US" sz="1250" dirty="0"/>
          </a:p>
        </p:txBody>
      </p:sp>
      <p:sp>
        <p:nvSpPr>
          <p:cNvPr id="14" name="Shape 11"/>
          <p:cNvSpPr/>
          <p:nvPr/>
        </p:nvSpPr>
        <p:spPr>
          <a:xfrm>
            <a:off x="640080" y="5486400"/>
            <a:ext cx="128016" cy="128016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5" name="Text 12"/>
          <p:cNvSpPr/>
          <p:nvPr/>
        </p:nvSpPr>
        <p:spPr>
          <a:xfrm>
            <a:off x="960120" y="5303520"/>
            <a:ext cx="104241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1B2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presentation is for informational purposes and does not constitute a public offer of securities. Where required, offerings are made in accordance with applicable local regulations.</a:t>
            </a:r>
            <a:endParaRPr lang="en-US" sz="1250" dirty="0"/>
          </a:p>
        </p:txBody>
      </p:sp>
      <p:sp>
        <p:nvSpPr>
          <p:cNvPr id="16" name="Text 13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TROY TRADE  |  INVESTMENT PARTNERSHIP PROGRAM</a:t>
            </a:r>
            <a:endParaRPr lang="en-US" sz="900" dirty="0"/>
          </a:p>
        </p:txBody>
      </p:sp>
      <p:sp>
        <p:nvSpPr>
          <p:cNvPr id="17" name="Text 14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F1B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686800" y="-1828800"/>
            <a:ext cx="5486400" cy="5486400"/>
          </a:xfrm>
          <a:prstGeom prst="ellipse">
            <a:avLst/>
          </a:prstGeom>
          <a:solidFill>
            <a:srgbClr val="17275C"/>
          </a:solidFill>
          <a:ln/>
        </p:spPr>
      </p:sp>
      <p:sp>
        <p:nvSpPr>
          <p:cNvPr id="3" name="Shape 1"/>
          <p:cNvSpPr/>
          <p:nvPr/>
        </p:nvSpPr>
        <p:spPr>
          <a:xfrm>
            <a:off x="822960" y="822960"/>
            <a:ext cx="640080" cy="640080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9264" y="969264"/>
            <a:ext cx="347472" cy="34747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600200" y="795528"/>
            <a:ext cx="4572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TROY TRADE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822960" y="2194560"/>
            <a:ext cx="8229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Ready to Choose Your Tier?</a:t>
            </a:r>
            <a:endParaRPr lang="en-US" sz="3800" dirty="0"/>
          </a:p>
        </p:txBody>
      </p:sp>
      <p:sp>
        <p:nvSpPr>
          <p:cNvPr id="7" name="Text 4"/>
          <p:cNvSpPr/>
          <p:nvPr/>
        </p:nvSpPr>
        <p:spPr>
          <a:xfrm>
            <a:off x="822960" y="3154680"/>
            <a:ext cx="8686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AEB8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Speak with our finance support team to review Bronze, Silver, Gold, or</a:t>
            </a:r>
            <a:endParaRPr lang="en-US" sz="14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AEB8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Diamond Club options and the partnership agreement.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822960" y="4297680"/>
            <a:ext cx="8503920" cy="1371600"/>
          </a:xfrm>
          <a:prstGeom prst="roundRect">
            <a:avLst>
              <a:gd name="adj" fmla="val 6667"/>
            </a:avLst>
          </a:prstGeom>
          <a:solidFill>
            <a:srgbClr val="17275C"/>
          </a:solidFill>
          <a:ln/>
        </p:spPr>
      </p:sp>
      <p:sp>
        <p:nvSpPr>
          <p:cNvPr id="9" name="Text 6"/>
          <p:cNvSpPr/>
          <p:nvPr/>
        </p:nvSpPr>
        <p:spPr>
          <a:xfrm>
            <a:off x="1097280" y="4297680"/>
            <a:ext cx="795528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60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Personal Finance Support   </a:t>
            </a:r>
            <a:pPr indent="0" marL="0">
              <a:lnSpc>
                <a:spcPct val="160000"/>
              </a:lnSpc>
              <a:buNone/>
            </a:pPr>
            <a:r>
              <a:rPr lang="en-US" sz="1250" dirty="0">
                <a:solidFill>
                  <a:srgbClr val="AEB8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your.email@troytrade.example</a:t>
            </a:r>
            <a:endParaRPr lang="en-US" sz="1250" dirty="0"/>
          </a:p>
          <a:p>
            <a:pPr indent="0" marL="0">
              <a:lnSpc>
                <a:spcPct val="160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Portfolio Manager Desk   </a:t>
            </a:r>
            <a:pPr indent="0" marL="0">
              <a:lnSpc>
                <a:spcPct val="160000"/>
              </a:lnSpc>
              <a:buNone/>
            </a:pPr>
            <a:r>
              <a:rPr lang="en-US" sz="1250" dirty="0">
                <a:solidFill>
                  <a:srgbClr val="AEB8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your.phone@troytrade.example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822960" y="626364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AEB8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Illustrative program overview — not an offer or solicitation. See Risk Disclosure.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Troy Trade Investment Partnership Program</dc:title>
  <dc:subject>PptxGenJS Presentation</dc:subject>
  <dc:creator>Troy Trade Investment</dc:creator>
  <cp:lastModifiedBy>Troy Trade Investment</cp:lastModifiedBy>
  <cp:revision>1</cp:revision>
  <dcterms:created xsi:type="dcterms:W3CDTF">2026-07-04T07:31:36Z</dcterms:created>
  <dcterms:modified xsi:type="dcterms:W3CDTF">2026-07-04T07:31:36Z</dcterms:modified>
</cp:coreProperties>
</file>